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76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7" r:id="rId22"/>
    <p:sldId id="278" r:id="rId23"/>
    <p:sldId id="279" r:id="rId24"/>
    <p:sldId id="280" r:id="rId25"/>
    <p:sldId id="286" r:id="rId26"/>
    <p:sldId id="282" r:id="rId27"/>
    <p:sldId id="283" r:id="rId28"/>
    <p:sldId id="284" r:id="rId29"/>
    <p:sldId id="285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38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00869-7618-4ACD-9245-EA1A0572C14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26758-57F0-4AC0-A058-DD073C9ED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56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8" name="Shape 3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85156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1" name="Shape 4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2237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9" name="Shape 4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0744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8" name="Shape 4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1771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49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5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7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32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73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7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4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958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0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0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0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A901C-292D-4BE0-820B-09AF8F95513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8C09E-B3FD-481D-922A-FFDBFF55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3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98"/>
            <a:ext cx="12192000" cy="6848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6377" y="557543"/>
            <a:ext cx="88420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solidFill>
                  <a:srgbClr val="00B0F0"/>
                </a:solidFill>
              </a:rPr>
              <a:t>Using cross-curricular </a:t>
            </a:r>
            <a:r>
              <a:rPr lang="en-US" sz="3600" i="1" dirty="0" err="1">
                <a:solidFill>
                  <a:srgbClr val="00B0F0"/>
                </a:solidFill>
              </a:rPr>
              <a:t>Multigenre</a:t>
            </a:r>
            <a:r>
              <a:rPr lang="en-US" sz="3600" i="1" dirty="0">
                <a:solidFill>
                  <a:srgbClr val="00B0F0"/>
                </a:solidFill>
              </a:rPr>
              <a:t> Projects to promote student engagement, voice, and mastery of writing and social studies </a:t>
            </a:r>
            <a:r>
              <a:rPr lang="en-US" sz="3600" i="1" dirty="0" smtClean="0">
                <a:solidFill>
                  <a:srgbClr val="00B0F0"/>
                </a:solidFill>
              </a:rPr>
              <a:t>standards</a:t>
            </a:r>
            <a:endParaRPr lang="en-US" sz="3600" i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72928" y="3422099"/>
            <a:ext cx="473590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Melanie Alexander; 6-8 AC Social Studies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Justin Franco; 6-8 AC ELA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Barber Middle School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1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343"/>
          </a:xfrm>
        </p:spPr>
        <p:txBody>
          <a:bodyPr/>
          <a:lstStyle/>
          <a:p>
            <a:pPr algn="ctr"/>
            <a:r>
              <a:rPr lang="en-US" dirty="0" smtClean="0"/>
              <a:t>MGP – </a:t>
            </a:r>
            <a:r>
              <a:rPr lang="en-US" dirty="0" err="1" smtClean="0"/>
              <a:t>Multigenre</a:t>
            </a:r>
            <a:r>
              <a:rPr lang="en-US" dirty="0" smtClean="0"/>
              <a:t> Project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07436" y="4138965"/>
            <a:ext cx="1308339" cy="14787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07436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rtifact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02386" y="1933575"/>
            <a:ext cx="1308339" cy="1478711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238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rtifact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47854" y="4138965"/>
            <a:ext cx="1308339" cy="14787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47854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rtifact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7436" y="1933575"/>
            <a:ext cx="1308339" cy="1478711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743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rtifact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07145" y="2897239"/>
            <a:ext cx="2549338" cy="1862356"/>
          </a:xfrm>
          <a:prstGeom prst="ellipse">
            <a:avLst/>
          </a:pr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28435" y="3066671"/>
            <a:ext cx="24748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American Involvement in WW2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>
            <a:stCxn id="12" idx="3"/>
          </p:cNvCxnSpPr>
          <p:nvPr/>
        </p:nvCxnSpPr>
        <p:spPr>
          <a:xfrm>
            <a:off x="4015775" y="2672931"/>
            <a:ext cx="920573" cy="52746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15775" y="4544863"/>
            <a:ext cx="1108675" cy="17245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411246" y="4424254"/>
            <a:ext cx="892865" cy="40842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48525" y="2785086"/>
            <a:ext cx="1055587" cy="45735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03598" y="2527907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03597" y="464478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648193" y="241575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699936" y="4645466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8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MGP “Genres”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Genres are the presentation options for student artifacts – basically, what is the FORMAT for each artifact?</a:t>
            </a:r>
          </a:p>
          <a:p>
            <a:r>
              <a:rPr lang="en-US" sz="3200" dirty="0" smtClean="0"/>
              <a:t>Genres are open-ended, but should show an understanding of the writing process and incorporation of standards and research</a:t>
            </a:r>
          </a:p>
          <a:p>
            <a:r>
              <a:rPr lang="en-US" sz="3200" dirty="0" smtClean="0"/>
              <a:t>Genres should provide multiple (sometimes conflicting) perspectives on the central theme or focus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05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MGP “Genre” Examples: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Recipe cards</a:t>
            </a:r>
          </a:p>
          <a:p>
            <a:r>
              <a:rPr lang="en-US" dirty="0" smtClean="0"/>
              <a:t>Job application/resume</a:t>
            </a:r>
          </a:p>
          <a:p>
            <a:r>
              <a:rPr lang="en-US" dirty="0" smtClean="0"/>
              <a:t>Board Game</a:t>
            </a:r>
          </a:p>
          <a:p>
            <a:r>
              <a:rPr lang="en-US" dirty="0" smtClean="0"/>
              <a:t>Obituary</a:t>
            </a:r>
          </a:p>
          <a:p>
            <a:r>
              <a:rPr lang="en-US" dirty="0" smtClean="0"/>
              <a:t>Timeline</a:t>
            </a:r>
          </a:p>
          <a:p>
            <a:r>
              <a:rPr lang="en-US" dirty="0" smtClean="0"/>
              <a:t>Skit/Play</a:t>
            </a:r>
          </a:p>
          <a:p>
            <a:r>
              <a:rPr lang="en-US" dirty="0" smtClean="0"/>
              <a:t>Interview</a:t>
            </a:r>
          </a:p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990600" y="18256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Journal/Diary Entries</a:t>
            </a:r>
          </a:p>
          <a:p>
            <a:r>
              <a:rPr lang="en-US" dirty="0" smtClean="0"/>
              <a:t>Poem/Song lyrics</a:t>
            </a:r>
          </a:p>
          <a:p>
            <a:r>
              <a:rPr lang="en-US" dirty="0" smtClean="0"/>
              <a:t>Personal letter</a:t>
            </a:r>
          </a:p>
          <a:p>
            <a:r>
              <a:rPr lang="en-US" dirty="0" smtClean="0"/>
              <a:t>Business letter</a:t>
            </a:r>
          </a:p>
          <a:p>
            <a:r>
              <a:rPr lang="en-US" dirty="0" smtClean="0"/>
              <a:t>Greeting/Occasion cards</a:t>
            </a:r>
          </a:p>
          <a:p>
            <a:r>
              <a:rPr lang="en-US" dirty="0" smtClean="0"/>
              <a:t>Short story</a:t>
            </a:r>
          </a:p>
          <a:p>
            <a:r>
              <a:rPr lang="en-US" dirty="0" smtClean="0"/>
              <a:t>How-to pamphlet</a:t>
            </a:r>
          </a:p>
          <a:p>
            <a:r>
              <a:rPr lang="en-US" dirty="0" smtClean="0"/>
              <a:t>“Wanted” Poster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6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343"/>
          </a:xfrm>
        </p:spPr>
        <p:txBody>
          <a:bodyPr/>
          <a:lstStyle/>
          <a:p>
            <a:pPr algn="ctr"/>
            <a:r>
              <a:rPr lang="en-US" dirty="0" smtClean="0"/>
              <a:t>MGP – </a:t>
            </a:r>
            <a:r>
              <a:rPr lang="en-US" dirty="0" err="1" smtClean="0"/>
              <a:t>Multigenre</a:t>
            </a:r>
            <a:r>
              <a:rPr lang="en-US" dirty="0" smtClean="0"/>
              <a:t> Project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07436" y="4138965"/>
            <a:ext cx="1308339" cy="14787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07436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rtifact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02386" y="1933575"/>
            <a:ext cx="1308339" cy="1478711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238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rtifact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47854" y="4138965"/>
            <a:ext cx="1308339" cy="14787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47854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rtifact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7436" y="1933575"/>
            <a:ext cx="1308339" cy="1478711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743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rtifact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07145" y="2897239"/>
            <a:ext cx="2549338" cy="1862356"/>
          </a:xfrm>
          <a:prstGeom prst="ellipse">
            <a:avLst/>
          </a:pr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36348" y="3540961"/>
            <a:ext cx="2474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Dracula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>
            <a:stCxn id="12" idx="3"/>
          </p:cNvCxnSpPr>
          <p:nvPr/>
        </p:nvCxnSpPr>
        <p:spPr>
          <a:xfrm>
            <a:off x="4015775" y="2672931"/>
            <a:ext cx="920573" cy="52746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15775" y="4544863"/>
            <a:ext cx="1108675" cy="17245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411246" y="4424254"/>
            <a:ext cx="892865" cy="40842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48525" y="2785086"/>
            <a:ext cx="1055587" cy="45735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03598" y="2527907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03597" y="464478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648193" y="241575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699936" y="4645466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89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343"/>
          </a:xfrm>
        </p:spPr>
        <p:txBody>
          <a:bodyPr/>
          <a:lstStyle/>
          <a:p>
            <a:pPr algn="ctr"/>
            <a:r>
              <a:rPr lang="en-US" dirty="0" smtClean="0"/>
              <a:t>MGP – </a:t>
            </a:r>
            <a:r>
              <a:rPr lang="en-US" dirty="0" err="1" smtClean="0"/>
              <a:t>Multigenre</a:t>
            </a:r>
            <a:r>
              <a:rPr lang="en-US" dirty="0" smtClean="0"/>
              <a:t> Project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07436" y="4138965"/>
            <a:ext cx="1308339" cy="14787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07436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rtifact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02386" y="1933575"/>
            <a:ext cx="1308339" cy="1478711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238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rtifact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47854" y="4138965"/>
            <a:ext cx="1308339" cy="14787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47854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rtifact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7436" y="1933575"/>
            <a:ext cx="1308339" cy="1478711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743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rtifact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07145" y="2897239"/>
            <a:ext cx="2549338" cy="1862356"/>
          </a:xfrm>
          <a:prstGeom prst="ellipse">
            <a:avLst/>
          </a:pr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36348" y="3540961"/>
            <a:ext cx="2474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Dracula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>
            <a:stCxn id="12" idx="3"/>
          </p:cNvCxnSpPr>
          <p:nvPr/>
        </p:nvCxnSpPr>
        <p:spPr>
          <a:xfrm>
            <a:off x="4015775" y="2672931"/>
            <a:ext cx="920573" cy="52746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15775" y="4544863"/>
            <a:ext cx="1108675" cy="17245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411246" y="4424254"/>
            <a:ext cx="892865" cy="40842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48525" y="2785086"/>
            <a:ext cx="1055587" cy="45735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03598" y="2527907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78408" y="4644784"/>
            <a:ext cx="1807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Job Application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648193" y="2415754"/>
            <a:ext cx="2021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Newspaper Article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699936" y="4645466"/>
            <a:ext cx="147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Diary Entry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872" y="125348"/>
            <a:ext cx="2450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Concrete Poem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466" y="125348"/>
            <a:ext cx="5527357" cy="65258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1520" y="164514"/>
            <a:ext cx="599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Dracula Job Application and interview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703" y="975344"/>
            <a:ext cx="4959407" cy="55900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3191" y="426124"/>
            <a:ext cx="4708017" cy="643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96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352" y="98679"/>
            <a:ext cx="5714619" cy="66026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548640"/>
            <a:ext cx="2587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Newspaper Article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6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9768" y="758952"/>
            <a:ext cx="2587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Dracula’s Diary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395" y="-1"/>
            <a:ext cx="4564189" cy="67212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9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are MGPs so great?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>
                <a:latin typeface="Bell MT" panose="02020503060305020303" pitchFamily="18" charset="0"/>
              </a:rPr>
              <a:t>Engagement</a:t>
            </a:r>
          </a:p>
          <a:p>
            <a:r>
              <a:rPr lang="en-US" sz="5400" dirty="0" smtClean="0">
                <a:latin typeface="Bell MT" panose="02020503060305020303" pitchFamily="18" charset="0"/>
              </a:rPr>
              <a:t>Authentic Learning</a:t>
            </a:r>
          </a:p>
          <a:p>
            <a:r>
              <a:rPr lang="en-US" sz="5400" dirty="0" smtClean="0">
                <a:latin typeface="Bell MT" panose="02020503060305020303" pitchFamily="18" charset="0"/>
              </a:rPr>
              <a:t>Critical thought</a:t>
            </a:r>
          </a:p>
          <a:p>
            <a:r>
              <a:rPr lang="en-US" sz="5400" dirty="0" smtClean="0">
                <a:latin typeface="Bell MT" panose="02020503060305020303" pitchFamily="18" charset="0"/>
              </a:rPr>
              <a:t>Mastery of multiple standards</a:t>
            </a:r>
          </a:p>
          <a:p>
            <a:r>
              <a:rPr lang="en-US" sz="5400" dirty="0" smtClean="0">
                <a:latin typeface="Bell MT" panose="02020503060305020303" pitchFamily="18" charset="0"/>
              </a:rPr>
              <a:t>Differentiation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01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we’re here today…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i="1" dirty="0" smtClean="0"/>
              <a:t>Introduce an inter-departmental (SS and ELA) project that incorporates both writing and social studies to:</a:t>
            </a:r>
          </a:p>
          <a:p>
            <a:pPr marL="0" indent="0">
              <a:buNone/>
            </a:pPr>
            <a:endParaRPr lang="en-US" sz="3200" i="1" dirty="0" smtClean="0"/>
          </a:p>
          <a:p>
            <a:r>
              <a:rPr lang="en-US" sz="3200" dirty="0" smtClean="0"/>
              <a:t>Create student engagement</a:t>
            </a:r>
          </a:p>
          <a:p>
            <a:r>
              <a:rPr lang="en-US" sz="3200" dirty="0" smtClean="0"/>
              <a:t>Develop mastery of research and writing skills</a:t>
            </a:r>
          </a:p>
          <a:p>
            <a:r>
              <a:rPr lang="en-US" sz="3200" dirty="0" smtClean="0"/>
              <a:t>Develop understanding of social studies content standards</a:t>
            </a:r>
          </a:p>
          <a:p>
            <a:r>
              <a:rPr lang="en-US" sz="3200" dirty="0" smtClean="0"/>
              <a:t>Offer differentiation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3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98"/>
            <a:ext cx="12192000" cy="6848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5048" y="688417"/>
            <a:ext cx="88420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i="1" dirty="0" smtClean="0">
                <a:solidFill>
                  <a:srgbClr val="00B0F0"/>
                </a:solidFill>
              </a:rPr>
              <a:t>How do we integrate Social Studies?</a:t>
            </a:r>
            <a:endParaRPr lang="en-US" sz="80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5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Integrating Social Studies into an ELA MGP: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latin typeface="Bell MT" panose="02020503060305020303" pitchFamily="18" charset="0"/>
              </a:rPr>
              <a:t>Find a common theme bridging ELA and SS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latin typeface="Bell MT" panose="02020503060305020303" pitchFamily="18" charset="0"/>
              </a:rPr>
              <a:t>Attach Social Studies standards and discussion questions to artifact requirements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latin typeface="Bell MT" panose="02020503060305020303" pitchFamily="18" charset="0"/>
              </a:rPr>
              <a:t>Split the writing/content load between subjects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>
                <a:latin typeface="Bell MT" panose="02020503060305020303" pitchFamily="18" charset="0"/>
              </a:rPr>
              <a:t>Split the grading between subjects</a:t>
            </a:r>
            <a:endParaRPr lang="en-US" sz="4000" dirty="0">
              <a:latin typeface="Bell MT" panose="020205030603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71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Find a common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7076" y="1825625"/>
            <a:ext cx="9536723" cy="4351338"/>
          </a:xfrm>
        </p:spPr>
        <p:txBody>
          <a:bodyPr/>
          <a:lstStyle/>
          <a:p>
            <a:r>
              <a:rPr lang="en-US" dirty="0" smtClean="0"/>
              <a:t>Civil Rights</a:t>
            </a:r>
          </a:p>
          <a:p>
            <a:r>
              <a:rPr lang="en-US" dirty="0" smtClean="0"/>
              <a:t>The Holocaust</a:t>
            </a:r>
          </a:p>
          <a:p>
            <a:r>
              <a:rPr lang="en-US" dirty="0" smtClean="0"/>
              <a:t>History vs. </a:t>
            </a:r>
            <a:r>
              <a:rPr lang="en-US" dirty="0"/>
              <a:t>H</a:t>
            </a:r>
            <a:r>
              <a:rPr lang="en-US" dirty="0" smtClean="0"/>
              <a:t>istorical Fiction</a:t>
            </a:r>
          </a:p>
          <a:p>
            <a:r>
              <a:rPr lang="en-US" dirty="0" smtClean="0"/>
              <a:t>International Relations</a:t>
            </a:r>
          </a:p>
          <a:p>
            <a:r>
              <a:rPr lang="en-US" dirty="0" smtClean="0"/>
              <a:t>Colonization</a:t>
            </a:r>
          </a:p>
          <a:p>
            <a:r>
              <a:rPr lang="en-US" dirty="0" smtClean="0"/>
              <a:t>Globalization</a:t>
            </a:r>
          </a:p>
          <a:p>
            <a:r>
              <a:rPr lang="en-US" dirty="0" smtClean="0"/>
              <a:t>Spread of Communism</a:t>
            </a:r>
          </a:p>
          <a:p>
            <a:r>
              <a:rPr lang="en-US" dirty="0" smtClean="0"/>
              <a:t>Nationalism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08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Attach Social Studies Standards to the MGP artifact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74520"/>
            <a:ext cx="10515600" cy="47457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What Social Studies standards can be covered in the various genres?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Theme: </a:t>
            </a:r>
            <a:r>
              <a:rPr lang="en-US" b="1" dirty="0" smtClean="0"/>
              <a:t>The Berlin Wall</a:t>
            </a:r>
          </a:p>
          <a:p>
            <a:r>
              <a:rPr lang="en-US" b="1" dirty="0" smtClean="0"/>
              <a:t>Diary entries</a:t>
            </a:r>
            <a:r>
              <a:rPr lang="en-US" dirty="0" smtClean="0"/>
              <a:t> from two children – one living in East Berlin and another in West Berlin relating their experiences</a:t>
            </a:r>
          </a:p>
          <a:p>
            <a:r>
              <a:rPr lang="en-US" b="1" dirty="0" smtClean="0"/>
              <a:t>Transit Visa</a:t>
            </a:r>
            <a:r>
              <a:rPr lang="en-US" dirty="0" smtClean="0"/>
              <a:t>: Research and create a “Transit Visa” issued to West Berliners from the East German government; explain its history and necessity</a:t>
            </a:r>
          </a:p>
          <a:p>
            <a:r>
              <a:rPr lang="en-US" b="1" dirty="0" smtClean="0"/>
              <a:t>Speech</a:t>
            </a:r>
            <a:r>
              <a:rPr lang="en-US" dirty="0" smtClean="0"/>
              <a:t>: Read and analyze Reagan’s “Tear down this wall” speech given at the Brandenburg Gate in 1987. Write a speech to be delivered by Mikhail Gorbachev responding to Reagan.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7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Split the Writing/Content Load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2295143"/>
            <a:ext cx="5181600" cy="4228749"/>
          </a:xfrm>
        </p:spPr>
        <p:txBody>
          <a:bodyPr>
            <a:noAutofit/>
          </a:bodyPr>
          <a:lstStyle/>
          <a:p>
            <a:r>
              <a:rPr lang="en-US" sz="2200" dirty="0" smtClean="0"/>
              <a:t>Discuss MLA formatting, bibliography, and citation</a:t>
            </a:r>
          </a:p>
          <a:p>
            <a:r>
              <a:rPr lang="en-US" sz="2200" dirty="0" smtClean="0"/>
              <a:t>Review genre formats (interview, newspaper articles, obituaries, speeches)</a:t>
            </a:r>
          </a:p>
          <a:p>
            <a:r>
              <a:rPr lang="en-US" sz="2200" dirty="0" smtClean="0"/>
              <a:t>Read primary and secondary sources for their rhetorical value</a:t>
            </a:r>
          </a:p>
          <a:p>
            <a:r>
              <a:rPr lang="en-US" sz="2200" dirty="0" smtClean="0"/>
              <a:t>Discuss figurative language and stylistic requirements for writing genres</a:t>
            </a:r>
          </a:p>
          <a:p>
            <a:r>
              <a:rPr lang="en-US" sz="2200" dirty="0" smtClean="0"/>
              <a:t>Integrate fiction/nonfiction narratives, autobiographies</a:t>
            </a:r>
            <a:endParaRPr 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2295143"/>
            <a:ext cx="5181600" cy="3413151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 smtClean="0"/>
              <a:t>Conduct research and analysis</a:t>
            </a:r>
          </a:p>
          <a:p>
            <a:r>
              <a:rPr lang="en-US" sz="3300" dirty="0" smtClean="0"/>
              <a:t>Relate events and people to the social studies domains – discuss domain questions</a:t>
            </a:r>
          </a:p>
          <a:p>
            <a:r>
              <a:rPr lang="en-US" sz="3300" dirty="0" smtClean="0"/>
              <a:t>Analyze primary and secondary documents for content</a:t>
            </a:r>
          </a:p>
          <a:p>
            <a:r>
              <a:rPr lang="en-US" sz="3300" dirty="0" smtClean="0"/>
              <a:t>Provide discussion questions for critical thought on historical outcomes</a:t>
            </a:r>
          </a:p>
          <a:p>
            <a:r>
              <a:rPr lang="en-US" sz="3300" dirty="0" smtClean="0"/>
              <a:t>Integrate informational text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73936" y="1609344"/>
            <a:ext cx="3282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ELA: The Form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928104" y="1609344"/>
            <a:ext cx="3282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SS: The Content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5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>
            <a:spLocks noGrp="1"/>
          </p:cNvSpPr>
          <p:nvPr>
            <p:ph type="title"/>
          </p:nvPr>
        </p:nvSpPr>
        <p:spPr>
          <a:xfrm>
            <a:off x="838200" y="155450"/>
            <a:ext cx="10515599" cy="927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Split the Grading</a:t>
            </a:r>
          </a:p>
        </p:txBody>
      </p:sp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838200" y="2059267"/>
            <a:ext cx="5181600" cy="388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Grading for format and writing skill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Grading for citation and sourcing of research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Ideas, organization, style, and conventions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Grade-specific language standards (figurative language, verbals, puns, irony, etc)</a:t>
            </a:r>
          </a:p>
          <a:p>
            <a: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Shape 392"/>
          <p:cNvSpPr txBox="1">
            <a:spLocks noGrp="1"/>
          </p:cNvSpPr>
          <p:nvPr>
            <p:ph type="body" idx="2"/>
          </p:nvPr>
        </p:nvSpPr>
        <p:spPr>
          <a:xfrm>
            <a:off x="6172200" y="2059255"/>
            <a:ext cx="5181600" cy="388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Grading for accuracy and relevance of research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Grading for accuracy and relevance of conten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 in artifact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Grading  for appli</a:t>
            </a: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cation and connection to SS domains</a:t>
            </a:r>
          </a:p>
        </p:txBody>
      </p:sp>
      <p:sp>
        <p:nvSpPr>
          <p:cNvPr id="393" name="Shape 393"/>
          <p:cNvSpPr txBox="1"/>
          <p:nvPr/>
        </p:nvSpPr>
        <p:spPr>
          <a:xfrm>
            <a:off x="1773935" y="1373469"/>
            <a:ext cx="3282600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ELA: The Form</a:t>
            </a:r>
          </a:p>
        </p:txBody>
      </p:sp>
      <p:sp>
        <p:nvSpPr>
          <p:cNvPr id="394" name="Shape 394"/>
          <p:cNvSpPr txBox="1"/>
          <p:nvPr/>
        </p:nvSpPr>
        <p:spPr>
          <a:xfrm>
            <a:off x="6928103" y="1373469"/>
            <a:ext cx="3282600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SS: The Content</a:t>
            </a:r>
          </a:p>
        </p:txBody>
      </p:sp>
      <p:pic>
        <p:nvPicPr>
          <p:cNvPr id="395" name="Shape 3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47853" y="5708294"/>
            <a:ext cx="3844145" cy="1149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93504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98"/>
            <a:ext cx="12192000" cy="6848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3986" y="600494"/>
            <a:ext cx="88420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i="1" dirty="0" smtClean="0">
                <a:solidFill>
                  <a:srgbClr val="00B0F0"/>
                </a:solidFill>
              </a:rPr>
              <a:t>What does it look like in practice?</a:t>
            </a:r>
            <a:endParaRPr lang="en-US" sz="80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Background</a:t>
            </a: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</p:txBody>
      </p:sp>
      <p:sp>
        <p:nvSpPr>
          <p:cNvPr id="407" name="Shape 407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10515599" cy="44862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r>
              <a:rPr lang="en-US" sz="2800" b="0" i="0" u="none" strike="noStrike" cap="none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Grade AC ELA and SS classes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2800" b="0" i="0" u="none" strike="noStrike" cap="none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semester 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Familiar with independent essay writing (ELA) and DBQs (SS)</a:t>
            </a:r>
          </a:p>
          <a:p>
            <a:pPr marR="0" lvl="1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SS-Used as an extension/enrichment activity </a:t>
            </a:r>
          </a:p>
          <a:p>
            <a:pPr marR="0" lvl="1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LA-Used as analysis of genres and review of writing skills</a:t>
            </a:r>
          </a:p>
        </p:txBody>
      </p:sp>
      <p:pic>
        <p:nvPicPr>
          <p:cNvPr id="408" name="Shape 4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47853" y="5708294"/>
            <a:ext cx="3844145" cy="11497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61125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US" sz="2400" u="sng" dirty="0"/>
              <a:t>ELA Preview activity:</a:t>
            </a:r>
          </a:p>
          <a:p>
            <a:pPr rtl="0">
              <a:spcBef>
                <a:spcPts val="0"/>
              </a:spcBef>
              <a:buNone/>
            </a:pPr>
            <a:endParaRPr sz="1800" dirty="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2000" dirty="0">
                <a:solidFill>
                  <a:schemeClr val="dk1"/>
                </a:solidFill>
              </a:rPr>
              <a:t>What does it mean to be a leader? What are the qualities of “good” leaders and “bad” leaders?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</a:rPr>
              <a:t>Journal prompt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</a:rPr>
              <a:t>Philosophical chairs activity (give a series of statements about leaders and ask students to agree or disagree; discuss)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</a:rPr>
              <a:t>Quick Write and discussion</a:t>
            </a:r>
          </a:p>
          <a:p>
            <a:pPr marL="457200" lvl="0" indent="-3429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</a:rPr>
              <a:t>Compare/Contrast two historical leaders (Hitler, Churchill, Kennedy, Stalin, etc.)</a:t>
            </a:r>
          </a:p>
        </p:txBody>
      </p:sp>
      <p:sp>
        <p:nvSpPr>
          <p:cNvPr id="414" name="Shape 4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Setup</a:t>
            </a: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</p:txBody>
      </p:sp>
      <p:sp>
        <p:nvSpPr>
          <p:cNvPr id="415" name="Shape 41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US" sz="2400" u="sng" dirty="0"/>
              <a:t>SS Preview activity: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</a:rPr>
              <a:t>Anticipation guide addressing significant African and Middle Eastern leaders and events-includes misconceptions about each region*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</a:rPr>
              <a:t>Student preview of leaders with materials select research focus</a:t>
            </a:r>
          </a:p>
          <a:p>
            <a:pPr marL="0" indent="0" rtl="0">
              <a:spcBef>
                <a:spcPts val="0"/>
              </a:spcBef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1800" dirty="0">
                <a:solidFill>
                  <a:schemeClr val="dk1"/>
                </a:solidFill>
              </a:rPr>
              <a:t>*Think about key concepts for each region-conflict between ethnic groups, artificial political borders during colonization</a:t>
            </a:r>
            <a:r>
              <a:rPr lang="en-US" sz="1800" dirty="0" smtClean="0">
                <a:solidFill>
                  <a:schemeClr val="dk1"/>
                </a:solidFill>
              </a:rPr>
              <a:t>, and </a:t>
            </a:r>
            <a:r>
              <a:rPr lang="en-US" sz="1800" dirty="0">
                <a:solidFill>
                  <a:schemeClr val="dk1"/>
                </a:solidFill>
              </a:rPr>
              <a:t>apartheid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416" name="Shape 4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47853" y="5708294"/>
            <a:ext cx="3844199" cy="11495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31371" y="1690825"/>
            <a:ext cx="5388429" cy="4017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95999" y="1690824"/>
            <a:ext cx="5388429" cy="4017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390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1563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/>
              <a:t>Introduced theme for the MGP: </a:t>
            </a:r>
            <a:r>
              <a:rPr lang="en-US" sz="2400" i="1"/>
              <a:t>African and Middle Eastern Leaders: “What does it mean to be a leader?”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/>
              <a:t>List of possible leaders to choose for the project:</a:t>
            </a:r>
          </a:p>
        </p:txBody>
      </p:sp>
      <p:pic>
        <p:nvPicPr>
          <p:cNvPr id="422" name="Shape 4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47853" y="5708294"/>
            <a:ext cx="3844199" cy="1149599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Shape 423"/>
          <p:cNvSpPr txBox="1">
            <a:spLocks noGrp="1"/>
          </p:cNvSpPr>
          <p:nvPr>
            <p:ph type="title"/>
          </p:nvPr>
        </p:nvSpPr>
        <p:spPr>
          <a:xfrm>
            <a:off x="838200" y="360275"/>
            <a:ext cx="10515599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Setup</a:t>
            </a: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</p:txBody>
      </p:sp>
      <p:sp>
        <p:nvSpPr>
          <p:cNvPr id="424" name="Shape 424"/>
          <p:cNvSpPr txBox="1"/>
          <p:nvPr/>
        </p:nvSpPr>
        <p:spPr>
          <a:xfrm>
            <a:off x="1327950" y="3389525"/>
            <a:ext cx="4272000" cy="190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Winnie Mandela (S. Africa)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Nelson Mandela (S. Africa)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Mansa Musa (Ancient Mali)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Yasser Arafat (PLO)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Golda Meir (Israel)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Thabo Mbeki (S. Africa)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David Ben-Gurion (Israel)</a:t>
            </a:r>
          </a:p>
        </p:txBody>
      </p:sp>
      <p:sp>
        <p:nvSpPr>
          <p:cNvPr id="425" name="Shape 425"/>
          <p:cNvSpPr txBox="1"/>
          <p:nvPr/>
        </p:nvSpPr>
        <p:spPr>
          <a:xfrm>
            <a:off x="5708700" y="3389512"/>
            <a:ext cx="4272000" cy="190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Saddam Hussein (Iraq)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The Ayatollah Khomeini (Iran)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Suleiman I (Ottoman Empire)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Mamphela Ramphele (S. Africa)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Benizir Bhutto (Pakistan)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Ariel Sharon (Israel)</a:t>
            </a:r>
          </a:p>
          <a:p>
            <a:pPr marL="457200" lvl="0" indent="-342900" rtl="0">
              <a:lnSpc>
                <a:spcPct val="90000"/>
              </a:lnSpc>
              <a:spcBef>
                <a:spcPts val="500"/>
              </a:spcBef>
              <a:buClr>
                <a:srgbClr val="333333"/>
              </a:buClr>
              <a:buSzPct val="100000"/>
              <a:buFont typeface="Arial"/>
              <a:buChar char="●"/>
            </a:pPr>
            <a:r>
              <a:rPr lang="en-US" sz="1800">
                <a:solidFill>
                  <a:srgbClr val="333333"/>
                </a:solidFill>
              </a:rPr>
              <a:t>Jomo Kenyatta ( Kenya)</a:t>
            </a:r>
          </a:p>
        </p:txBody>
      </p:sp>
    </p:spTree>
    <p:extLst>
      <p:ext uri="{BB962C8B-B14F-4D97-AF65-F5344CB8AC3E}">
        <p14:creationId xmlns:p14="http://schemas.microsoft.com/office/powerpoint/2010/main" val="1864873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Bell MT" panose="02020503060305020303" pitchFamily="18" charset="0"/>
              </a:rPr>
              <a:t>Agenda</a:t>
            </a:r>
            <a:endParaRPr lang="en-US" sz="6600" b="1" dirty="0">
              <a:latin typeface="Bell MT" panose="0202050306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Bell MT" panose="02020503060305020303" pitchFamily="18" charset="0"/>
              </a:rPr>
              <a:t>What is an MGP?</a:t>
            </a:r>
          </a:p>
          <a:p>
            <a:r>
              <a:rPr lang="en-US" sz="4400" dirty="0" smtClean="0">
                <a:latin typeface="Bell MT" panose="02020503060305020303" pitchFamily="18" charset="0"/>
              </a:rPr>
              <a:t>How do we incorporate Social Studies?</a:t>
            </a:r>
          </a:p>
          <a:p>
            <a:r>
              <a:rPr lang="en-US" sz="4400" dirty="0" smtClean="0">
                <a:latin typeface="Bell MT" panose="02020503060305020303" pitchFamily="18" charset="0"/>
              </a:rPr>
              <a:t>What does it look like in practice?</a:t>
            </a:r>
          </a:p>
          <a:p>
            <a:r>
              <a:rPr lang="en-US" sz="4400" dirty="0" smtClean="0">
                <a:latin typeface="Bell MT" panose="02020503060305020303" pitchFamily="18" charset="0"/>
              </a:rPr>
              <a:t>Examples and Options</a:t>
            </a:r>
          </a:p>
          <a:p>
            <a:r>
              <a:rPr lang="en-US" sz="4400" dirty="0" smtClean="0">
                <a:latin typeface="Bell MT" panose="02020503060305020303" pitchFamily="18" charset="0"/>
              </a:rPr>
              <a:t>Questions</a:t>
            </a:r>
            <a:endParaRPr lang="en-US" sz="4400" dirty="0">
              <a:latin typeface="Bell MT" panose="020205030603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98"/>
            <a:ext cx="12192000" cy="68481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856129"/>
            <a:ext cx="76615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Explore: </a:t>
            </a:r>
          </a:p>
          <a:p>
            <a:endParaRPr lang="en-US" sz="4000" dirty="0" smtClean="0">
              <a:solidFill>
                <a:srgbClr val="00B0F0"/>
              </a:solidFill>
            </a:endParaRPr>
          </a:p>
          <a:p>
            <a:r>
              <a:rPr lang="en-US" sz="4000" dirty="0" smtClean="0">
                <a:solidFill>
                  <a:srgbClr val="00B0F0"/>
                </a:solidFill>
              </a:rPr>
              <a:t>http://SSELAMGP.wikispaces.com</a:t>
            </a:r>
            <a:endParaRPr lang="en-US" sz="4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5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98"/>
            <a:ext cx="12192000" cy="68481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1163905"/>
            <a:ext cx="88420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i="1" dirty="0" smtClean="0">
                <a:solidFill>
                  <a:srgbClr val="00B0F0"/>
                </a:solidFill>
              </a:rPr>
              <a:t>What is an MGP?</a:t>
            </a:r>
            <a:endParaRPr lang="en-US" sz="80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3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343"/>
          </a:xfrm>
        </p:spPr>
        <p:txBody>
          <a:bodyPr/>
          <a:lstStyle/>
          <a:p>
            <a:pPr algn="ctr"/>
            <a:r>
              <a:rPr lang="en-US" dirty="0" smtClean="0"/>
              <a:t>MGP – </a:t>
            </a:r>
            <a:r>
              <a:rPr lang="en-US" dirty="0" err="1" smtClean="0"/>
              <a:t>Multigenre</a:t>
            </a:r>
            <a:r>
              <a:rPr lang="en-US" dirty="0" smtClean="0"/>
              <a:t> Project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07436" y="4138965"/>
            <a:ext cx="1308339" cy="14787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07436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rtifact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02386" y="1933575"/>
            <a:ext cx="1308339" cy="1478711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238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rtifact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47854" y="4138965"/>
            <a:ext cx="1308339" cy="14787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47854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rtifact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7436" y="1933575"/>
            <a:ext cx="1308339" cy="1478711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743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rtifact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07145" y="2897239"/>
            <a:ext cx="2549338" cy="1862356"/>
          </a:xfrm>
          <a:prstGeom prst="ellipse">
            <a:avLst/>
          </a:pr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36348" y="3432718"/>
            <a:ext cx="247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</a:rPr>
              <a:t>Theme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>
            <a:stCxn id="12" idx="3"/>
          </p:cNvCxnSpPr>
          <p:nvPr/>
        </p:nvCxnSpPr>
        <p:spPr>
          <a:xfrm>
            <a:off x="4015775" y="2672931"/>
            <a:ext cx="920573" cy="52746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15775" y="4544863"/>
            <a:ext cx="1108675" cy="17245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411246" y="4424254"/>
            <a:ext cx="892865" cy="40842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48525" y="2785086"/>
            <a:ext cx="1055587" cy="45735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03598" y="2527907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03597" y="464478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648193" y="241575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699936" y="4645466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09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343"/>
          </a:xfrm>
        </p:spPr>
        <p:txBody>
          <a:bodyPr/>
          <a:lstStyle/>
          <a:p>
            <a:pPr algn="ctr"/>
            <a:r>
              <a:rPr lang="en-US" dirty="0" smtClean="0"/>
              <a:t>MGP – </a:t>
            </a:r>
            <a:r>
              <a:rPr lang="en-US" dirty="0" err="1" smtClean="0"/>
              <a:t>Multigenre</a:t>
            </a:r>
            <a:r>
              <a:rPr lang="en-US" dirty="0" smtClean="0"/>
              <a:t> Project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07436" y="4138965"/>
            <a:ext cx="1308339" cy="14787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07436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rtifact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02386" y="1933575"/>
            <a:ext cx="1308339" cy="1478711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238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rtifact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47854" y="4138965"/>
            <a:ext cx="1308339" cy="14787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47854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rtifact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7436" y="1933575"/>
            <a:ext cx="1308339" cy="1478711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743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rtifact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07145" y="2897239"/>
            <a:ext cx="2549338" cy="1862356"/>
          </a:xfrm>
          <a:prstGeom prst="ellipse">
            <a:avLst/>
          </a:pr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36348" y="3289808"/>
            <a:ext cx="24748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Violence in Video Games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>
            <a:stCxn id="12" idx="3"/>
          </p:cNvCxnSpPr>
          <p:nvPr/>
        </p:nvCxnSpPr>
        <p:spPr>
          <a:xfrm>
            <a:off x="4015775" y="2672931"/>
            <a:ext cx="920573" cy="52746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15775" y="4544863"/>
            <a:ext cx="1108675" cy="17245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411246" y="4424254"/>
            <a:ext cx="892865" cy="40842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48525" y="2785086"/>
            <a:ext cx="1055587" cy="45735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03598" y="2527907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03597" y="464478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648193" y="241575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699936" y="4645466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0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343"/>
          </a:xfrm>
        </p:spPr>
        <p:txBody>
          <a:bodyPr/>
          <a:lstStyle/>
          <a:p>
            <a:pPr algn="ctr"/>
            <a:r>
              <a:rPr lang="en-US" dirty="0" smtClean="0"/>
              <a:t>MGP – </a:t>
            </a:r>
            <a:r>
              <a:rPr lang="en-US" dirty="0" err="1" smtClean="0"/>
              <a:t>Multigenre</a:t>
            </a:r>
            <a:r>
              <a:rPr lang="en-US" dirty="0" smtClean="0"/>
              <a:t> Project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07436" y="4138965"/>
            <a:ext cx="1308339" cy="14787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07436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rtifact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02386" y="1933575"/>
            <a:ext cx="1308339" cy="1478711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238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rtifact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47854" y="4138965"/>
            <a:ext cx="1308339" cy="14787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47854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rtifact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7436" y="1933575"/>
            <a:ext cx="1308339" cy="1478711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743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rtifact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07145" y="2897239"/>
            <a:ext cx="2549338" cy="1862356"/>
          </a:xfrm>
          <a:prstGeom prst="ellipse">
            <a:avLst/>
          </a:pr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36348" y="3540961"/>
            <a:ext cx="2474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Conquest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>
            <a:stCxn id="12" idx="3"/>
          </p:cNvCxnSpPr>
          <p:nvPr/>
        </p:nvCxnSpPr>
        <p:spPr>
          <a:xfrm>
            <a:off x="4015775" y="2672931"/>
            <a:ext cx="920573" cy="52746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15775" y="4544863"/>
            <a:ext cx="1108675" cy="17245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411246" y="4424254"/>
            <a:ext cx="892865" cy="40842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48525" y="2785086"/>
            <a:ext cx="1055587" cy="45735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03598" y="2527907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03597" y="464478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648193" y="241575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699936" y="4645466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38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343"/>
          </a:xfrm>
        </p:spPr>
        <p:txBody>
          <a:bodyPr/>
          <a:lstStyle/>
          <a:p>
            <a:pPr algn="ctr"/>
            <a:r>
              <a:rPr lang="en-US" dirty="0" smtClean="0"/>
              <a:t>MGP – </a:t>
            </a:r>
            <a:r>
              <a:rPr lang="en-US" dirty="0" err="1" smtClean="0"/>
              <a:t>Multigenre</a:t>
            </a:r>
            <a:r>
              <a:rPr lang="en-US" dirty="0" smtClean="0"/>
              <a:t> Project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07436" y="4138965"/>
            <a:ext cx="1308339" cy="14787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07436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rtifact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02386" y="1933575"/>
            <a:ext cx="1308339" cy="1478711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238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rtifact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47854" y="4138965"/>
            <a:ext cx="1308339" cy="14787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47854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rtifact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7436" y="1933575"/>
            <a:ext cx="1308339" cy="1478711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743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rtifact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07145" y="2897239"/>
            <a:ext cx="2549338" cy="1862356"/>
          </a:xfrm>
          <a:prstGeom prst="ellipse">
            <a:avLst/>
          </a:pr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36348" y="3540961"/>
            <a:ext cx="2474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Dracula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>
            <a:stCxn id="12" idx="3"/>
          </p:cNvCxnSpPr>
          <p:nvPr/>
        </p:nvCxnSpPr>
        <p:spPr>
          <a:xfrm>
            <a:off x="4015775" y="2672931"/>
            <a:ext cx="920573" cy="52746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15775" y="4544863"/>
            <a:ext cx="1108675" cy="17245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411246" y="4424254"/>
            <a:ext cx="892865" cy="40842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48525" y="2785086"/>
            <a:ext cx="1055587" cy="45735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03598" y="2527907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03597" y="464478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648193" y="241575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699936" y="4645466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82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3343"/>
          </a:xfrm>
        </p:spPr>
        <p:txBody>
          <a:bodyPr/>
          <a:lstStyle/>
          <a:p>
            <a:pPr algn="ctr"/>
            <a:r>
              <a:rPr lang="en-US" dirty="0" smtClean="0"/>
              <a:t>MGP – </a:t>
            </a:r>
            <a:r>
              <a:rPr lang="en-US" dirty="0" err="1" smtClean="0"/>
              <a:t>Multigenre</a:t>
            </a:r>
            <a:r>
              <a:rPr lang="en-US" dirty="0" smtClean="0"/>
              <a:t> Project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854" y="5708294"/>
            <a:ext cx="3844146" cy="11497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07436" y="4138965"/>
            <a:ext cx="1308339" cy="147871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07436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rtifact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02386" y="1933575"/>
            <a:ext cx="1308339" cy="1478711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0238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rtifact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47854" y="4138965"/>
            <a:ext cx="1308339" cy="14787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47854" y="473329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rtifact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7436" y="1933575"/>
            <a:ext cx="1308339" cy="1478711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7436" y="2527907"/>
            <a:ext cx="125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rtifact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907145" y="2897239"/>
            <a:ext cx="2549338" cy="1862356"/>
          </a:xfrm>
          <a:prstGeom prst="ellipse">
            <a:avLst/>
          </a:pr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21631" y="3294740"/>
            <a:ext cx="24748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</a:rPr>
              <a:t>Greek Mythology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>
            <a:stCxn id="12" idx="3"/>
          </p:cNvCxnSpPr>
          <p:nvPr/>
        </p:nvCxnSpPr>
        <p:spPr>
          <a:xfrm>
            <a:off x="4015775" y="2672931"/>
            <a:ext cx="920573" cy="52746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15775" y="4544863"/>
            <a:ext cx="1108675" cy="17245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7411246" y="4424254"/>
            <a:ext cx="892865" cy="40842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248525" y="2785086"/>
            <a:ext cx="1055587" cy="45735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03598" y="2527907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03597" y="464478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648193" y="2415754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699936" y="4645466"/>
            <a:ext cx="1082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8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1000</Words>
  <Application>Microsoft Office PowerPoint</Application>
  <PresentationFormat>Widescreen</PresentationFormat>
  <Paragraphs>216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Bell MT</vt:lpstr>
      <vt:lpstr>Calibri</vt:lpstr>
      <vt:lpstr>Calibri Light</vt:lpstr>
      <vt:lpstr>Office Theme</vt:lpstr>
      <vt:lpstr>PowerPoint Presentation</vt:lpstr>
      <vt:lpstr>Why we’re here today…</vt:lpstr>
      <vt:lpstr>Agenda</vt:lpstr>
      <vt:lpstr>PowerPoint Presentation</vt:lpstr>
      <vt:lpstr>MGP – Multigenre Project</vt:lpstr>
      <vt:lpstr>MGP – Multigenre Project</vt:lpstr>
      <vt:lpstr>MGP – Multigenre Project</vt:lpstr>
      <vt:lpstr>MGP – Multigenre Project</vt:lpstr>
      <vt:lpstr>MGP – Multigenre Project</vt:lpstr>
      <vt:lpstr>MGP – Multigenre Project</vt:lpstr>
      <vt:lpstr>MGP “Genres”</vt:lpstr>
      <vt:lpstr>MGP “Genre” Examples:</vt:lpstr>
      <vt:lpstr>MGP – Multigenre Project</vt:lpstr>
      <vt:lpstr>MGP – Multigenre Project</vt:lpstr>
      <vt:lpstr>PowerPoint Presentation</vt:lpstr>
      <vt:lpstr>PowerPoint Presentation</vt:lpstr>
      <vt:lpstr>PowerPoint Presentation</vt:lpstr>
      <vt:lpstr>PowerPoint Presentation</vt:lpstr>
      <vt:lpstr>Why are MGPs so great?</vt:lpstr>
      <vt:lpstr>PowerPoint Presentation</vt:lpstr>
      <vt:lpstr>Integrating Social Studies into an ELA MGP:</vt:lpstr>
      <vt:lpstr>1. Find a common theme</vt:lpstr>
      <vt:lpstr>2. Attach Social Studies Standards to the MGP artifact requirements</vt:lpstr>
      <vt:lpstr>3. Split the Writing/Content Load</vt:lpstr>
      <vt:lpstr>4. Split the Grading</vt:lpstr>
      <vt:lpstr>PowerPoint Presentation</vt:lpstr>
      <vt:lpstr>The Background:</vt:lpstr>
      <vt:lpstr>The Setup:</vt:lpstr>
      <vt:lpstr>The Setup:</vt:lpstr>
      <vt:lpstr>PowerPoint Presentation</vt:lpstr>
    </vt:vector>
  </TitlesOfParts>
  <Company>Cobb County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Franco</dc:creator>
  <cp:lastModifiedBy>Justin Franco</cp:lastModifiedBy>
  <cp:revision>30</cp:revision>
  <dcterms:created xsi:type="dcterms:W3CDTF">2015-07-28T15:27:31Z</dcterms:created>
  <dcterms:modified xsi:type="dcterms:W3CDTF">2015-07-29T12:06:27Z</dcterms:modified>
</cp:coreProperties>
</file>